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296" r:id="rId2"/>
    <p:sldId id="412" r:id="rId3"/>
    <p:sldId id="413" r:id="rId4"/>
    <p:sldId id="416" r:id="rId5"/>
    <p:sldId id="419" r:id="rId6"/>
    <p:sldId id="415" r:id="rId7"/>
    <p:sldId id="418" r:id="rId8"/>
    <p:sldId id="414" r:id="rId9"/>
    <p:sldId id="417" r:id="rId10"/>
    <p:sldId id="42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 autoAdjust="0"/>
    <p:restoredTop sz="94697" autoAdjust="0"/>
  </p:normalViewPr>
  <p:slideViewPr>
    <p:cSldViewPr>
      <p:cViewPr>
        <p:scale>
          <a:sx n="66" d="100"/>
          <a:sy n="66" d="100"/>
        </p:scale>
        <p:origin x="-1518" y="-426"/>
      </p:cViewPr>
      <p:guideLst>
        <p:guide orient="horz" pos="432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6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AD0CAD-45C5-4446-8453-EE5047CE646D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E94BAE-D310-044C-A68C-3CC381A168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8526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A6A1F-83E6-1348-9C66-053261065086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A9F7F9-4BD5-9543-8C86-0E79E69B9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1125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1F497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DC260D7-B244-9344-A8E9-2975B5105AD4}" type="datetime1">
              <a:rPr lang="en-US" smtClean="0"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403A9F4-2153-4E30-848A-357EB84591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6F0E3E-09A0-3948-A509-C27B3228AC83}" type="datetime1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403A9F4-2153-4E30-848A-357EB84591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C5FAE4-335D-3E49-A963-B6077F486850}" type="datetime1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403A9F4-2153-4E30-848A-357EB84591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91A35A4-0CF2-2942-BE72-CD94C318485B}" type="datetime1">
              <a:rPr lang="en-US" smtClean="0"/>
              <a:t>4/15/2015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403A9F4-2153-4E30-848A-357EB84591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E5038D6-9ACE-674F-8086-6BB3DF39822A}" type="datetime1">
              <a:rPr lang="en-US" smtClean="0"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403A9F4-2153-4E30-848A-357EB84591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1E931BE-455B-394D-A55F-BD77146E1612}" type="datetime1">
              <a:rPr lang="en-US" smtClean="0"/>
              <a:t>4/15/2015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403A9F4-2153-4E30-848A-357EB84591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CC00EB-0CE4-B54E-A4B5-5545DE277281}" type="datetime1">
              <a:rPr lang="en-US" smtClean="0"/>
              <a:t>4/15/2015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403A9F4-2153-4E30-848A-357EB84591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7B7B0F0-AAE5-F447-A05D-104F5FC712FF}" type="datetime1">
              <a:rPr lang="en-US" smtClean="0"/>
              <a:t>4/15/2015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403A9F4-2153-4E30-848A-357EB84591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727F11D-35AD-954F-90B9-063D270DA458}" type="datetime1">
              <a:rPr lang="en-US" smtClean="0"/>
              <a:t>4/15/2015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403A9F4-2153-4E30-848A-357EB84591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41437"/>
            <a:ext cx="8229600" cy="4983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5" name="Picture 4" descr="NITRD background 1024x768-1.jpg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31679"/>
            <a:ext cx="9144000" cy="6965879"/>
          </a:xfrm>
          <a:prstGeom prst="rect">
            <a:avLst/>
          </a:prstGeom>
        </p:spPr>
      </p:pic>
      <p:pic>
        <p:nvPicPr>
          <p:cNvPr id="8" name="Picture 7" descr="nsf1.pn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7762" y="6248400"/>
            <a:ext cx="610038" cy="61356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3600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  <a:latin typeface="+mj-lt"/>
              </a:rPr>
              <a:t>Industry Session – Mixed Criticality and Multi-Core</a:t>
            </a:r>
            <a:endParaRPr lang="en-US" sz="36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sz="1800" b="1" dirty="0" smtClean="0">
                <a:latin typeface="+mj-lt"/>
              </a:rPr>
              <a:t>David Corman</a:t>
            </a:r>
          </a:p>
          <a:p>
            <a:pPr>
              <a:spcBef>
                <a:spcPts val="600"/>
              </a:spcBef>
            </a:pPr>
            <a:r>
              <a:rPr lang="en-US" sz="1800" b="1" dirty="0" smtClean="0">
                <a:latin typeface="+mj-lt"/>
              </a:rPr>
              <a:t>Program Director, Cyber Physical Systems</a:t>
            </a:r>
          </a:p>
          <a:p>
            <a:pPr>
              <a:spcBef>
                <a:spcPts val="600"/>
              </a:spcBef>
            </a:pPr>
            <a:r>
              <a:rPr lang="en-US" sz="1800" b="1" dirty="0" smtClean="0">
                <a:latin typeface="+mj-lt"/>
              </a:rPr>
              <a:t>National Science Foundation</a:t>
            </a:r>
            <a:endParaRPr lang="en-US" sz="1800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610350"/>
            <a:ext cx="2133600" cy="247650"/>
          </a:xfrm>
          <a:prstGeom prst="rect">
            <a:avLst/>
          </a:prstGeom>
        </p:spPr>
        <p:txBody>
          <a:bodyPr/>
          <a:lstStyle/>
          <a:p>
            <a:fld id="{1403A9F4-2153-4E30-848A-357EB84591D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44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CPS program typically includes panels dealing with platforms and infrastructures and safety / verification</a:t>
            </a:r>
          </a:p>
          <a:p>
            <a:pPr lvl="1"/>
            <a:r>
              <a:rPr lang="en-US" dirty="0" smtClean="0"/>
              <a:t>Both provide logical areas for mixed criticality research at foundational </a:t>
            </a:r>
            <a:r>
              <a:rPr lang="en-US" dirty="0" smtClean="0"/>
              <a:t>level</a:t>
            </a:r>
            <a:endParaRPr lang="en-US" dirty="0" smtClean="0"/>
          </a:p>
          <a:p>
            <a:pPr lvl="1"/>
            <a:r>
              <a:rPr lang="en-US" dirty="0" smtClean="0"/>
              <a:t>Potentially impactful area of research with TTP </a:t>
            </a:r>
            <a:r>
              <a:rPr lang="en-US" dirty="0" smtClean="0"/>
              <a:t>option</a:t>
            </a:r>
          </a:p>
          <a:p>
            <a:r>
              <a:rPr lang="en-US" dirty="0" smtClean="0"/>
              <a:t>Important to check what has been previously funded in CPS, CSR, and CCF </a:t>
            </a:r>
            <a:r>
              <a:rPr lang="en-US" smtClean="0"/>
              <a:t>core programs.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95127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Outline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Need and terms of reference</a:t>
            </a:r>
          </a:p>
          <a:p>
            <a:endParaRPr lang="en-US" dirty="0">
              <a:latin typeface="+mn-lt"/>
            </a:endParaRPr>
          </a:p>
          <a:p>
            <a:r>
              <a:rPr lang="en-US" dirty="0" smtClean="0">
                <a:latin typeface="+mn-lt"/>
              </a:rPr>
              <a:t>Progress</a:t>
            </a:r>
          </a:p>
          <a:p>
            <a:endParaRPr lang="en-US" dirty="0">
              <a:latin typeface="+mn-lt"/>
            </a:endParaRPr>
          </a:p>
          <a:p>
            <a:r>
              <a:rPr lang="en-US" dirty="0" smtClean="0">
                <a:latin typeface="+mn-lt"/>
              </a:rPr>
              <a:t>Remaining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68854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j-lt"/>
              </a:rPr>
              <a:t>What do we mean by Criticality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+mn-lt"/>
              </a:rPr>
              <a:t>Criticality (Aerospace)– assurance against failure.  Frequently refer to levels from DO-178B</a:t>
            </a:r>
          </a:p>
          <a:p>
            <a:pPr lvl="1"/>
            <a:r>
              <a:rPr lang="en-US" dirty="0" smtClean="0">
                <a:latin typeface="+mn-lt"/>
              </a:rPr>
              <a:t>Level A – catastrophic. Failure may cause crash. Loss of critical function required to safely fly and land</a:t>
            </a:r>
          </a:p>
          <a:p>
            <a:pPr lvl="1"/>
            <a:r>
              <a:rPr lang="en-US" dirty="0" smtClean="0">
                <a:latin typeface="+mn-lt"/>
              </a:rPr>
              <a:t>Level B – hazardous. Negative impact on safety or performance, reduced ability to operate aircraft, safety significant</a:t>
            </a:r>
          </a:p>
          <a:p>
            <a:pPr lvl="1"/>
            <a:r>
              <a:rPr lang="en-US" dirty="0" smtClean="0">
                <a:latin typeface="+mn-lt"/>
              </a:rPr>
              <a:t>Level C – major. Failure is significant but lesser impact than B. May lead to passenger discomfort rather than injuries, increased workload </a:t>
            </a:r>
          </a:p>
          <a:p>
            <a:pPr lvl="1"/>
            <a:r>
              <a:rPr lang="en-US" dirty="0" smtClean="0">
                <a:latin typeface="+mn-lt"/>
              </a:rPr>
              <a:t>Level D – minor. Failure </a:t>
            </a:r>
            <a:r>
              <a:rPr lang="en-US" dirty="0" err="1" smtClean="0">
                <a:latin typeface="+mn-lt"/>
              </a:rPr>
              <a:t>noticable</a:t>
            </a:r>
            <a:r>
              <a:rPr lang="en-US" dirty="0" smtClean="0">
                <a:latin typeface="+mn-lt"/>
              </a:rPr>
              <a:t>, but lesser impact.  Inconvenience vs distress.</a:t>
            </a:r>
          </a:p>
          <a:p>
            <a:pPr lvl="1"/>
            <a:r>
              <a:rPr lang="en-US" dirty="0" smtClean="0">
                <a:latin typeface="+mn-lt"/>
              </a:rPr>
              <a:t>Level E –Failure has no impact on safety, operation, or workload</a:t>
            </a:r>
          </a:p>
          <a:p>
            <a:r>
              <a:rPr lang="en-US" dirty="0" smtClean="0">
                <a:latin typeface="+mn-lt"/>
              </a:rPr>
              <a:t>Similar issues in automotive (Automotive Safety and Integrity Levels)</a:t>
            </a:r>
            <a:endParaRPr lang="en-US" dirty="0">
              <a:latin typeface="+mn-lt"/>
            </a:endParaRPr>
          </a:p>
          <a:p>
            <a:endParaRPr lang="en-US" dirty="0" smtClean="0">
              <a:latin typeface="+mn-lt"/>
            </a:endParaRPr>
          </a:p>
          <a:p>
            <a:endParaRPr lang="en-US" dirty="0">
              <a:latin typeface="+mn-lt"/>
            </a:endParaRPr>
          </a:p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18268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Mixed Critical Systems Definition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n-lt"/>
              </a:rPr>
              <a:t>Two or more levels of criticality on same system</a:t>
            </a:r>
          </a:p>
          <a:p>
            <a:endParaRPr lang="en-US" dirty="0">
              <a:latin typeface="+mn-lt"/>
            </a:endParaRPr>
          </a:p>
          <a:p>
            <a:r>
              <a:rPr lang="en-US" dirty="0" smtClean="0">
                <a:latin typeface="+mn-lt"/>
              </a:rPr>
              <a:t>Mixed </a:t>
            </a:r>
            <a:r>
              <a:rPr lang="en-US" dirty="0">
                <a:latin typeface="+mn-lt"/>
              </a:rPr>
              <a:t>criticality </a:t>
            </a:r>
            <a:r>
              <a:rPr lang="en-US" dirty="0" smtClean="0">
                <a:latin typeface="+mn-lt"/>
              </a:rPr>
              <a:t>systems - a </a:t>
            </a:r>
            <a:r>
              <a:rPr lang="en-US" dirty="0">
                <a:latin typeface="+mn-lt"/>
              </a:rPr>
              <a:t>mixed-critical system </a:t>
            </a:r>
            <a:r>
              <a:rPr lang="en-US" dirty="0" smtClean="0">
                <a:latin typeface="+mn-lt"/>
              </a:rPr>
              <a:t>is an </a:t>
            </a:r>
            <a:r>
              <a:rPr lang="en-US" dirty="0">
                <a:latin typeface="+mn-lt"/>
              </a:rPr>
              <a:t>integrated suite </a:t>
            </a:r>
            <a:r>
              <a:rPr lang="en-US" dirty="0" smtClean="0">
                <a:latin typeface="+mn-lt"/>
              </a:rPr>
              <a:t>of hardware</a:t>
            </a:r>
            <a:r>
              <a:rPr lang="en-US" dirty="0">
                <a:latin typeface="+mn-lt"/>
              </a:rPr>
              <a:t>, operating system and </a:t>
            </a:r>
            <a:r>
              <a:rPr lang="en-US" dirty="0" smtClean="0">
                <a:latin typeface="+mn-lt"/>
              </a:rPr>
              <a:t>middleware </a:t>
            </a:r>
            <a:r>
              <a:rPr lang="en-US" dirty="0">
                <a:latin typeface="+mn-lt"/>
              </a:rPr>
              <a:t>services and application </a:t>
            </a:r>
            <a:r>
              <a:rPr lang="en-US" dirty="0" smtClean="0">
                <a:latin typeface="+mn-lt"/>
              </a:rPr>
              <a:t>software that </a:t>
            </a:r>
            <a:r>
              <a:rPr lang="en-US" dirty="0">
                <a:latin typeface="+mn-lt"/>
              </a:rPr>
              <a:t>supports the execution of </a:t>
            </a:r>
            <a:r>
              <a:rPr lang="en-US" dirty="0" smtClean="0">
                <a:latin typeface="+mn-lt"/>
              </a:rPr>
              <a:t>safety-critical</a:t>
            </a:r>
            <a:r>
              <a:rPr lang="en-US" dirty="0">
                <a:latin typeface="+mn-lt"/>
              </a:rPr>
              <a:t>, </a:t>
            </a:r>
            <a:r>
              <a:rPr lang="en-US" dirty="0" smtClean="0">
                <a:latin typeface="+mn-lt"/>
              </a:rPr>
              <a:t>mission-critical, </a:t>
            </a:r>
            <a:r>
              <a:rPr lang="en-US" dirty="0">
                <a:latin typeface="+mn-lt"/>
              </a:rPr>
              <a:t>and </a:t>
            </a:r>
            <a:r>
              <a:rPr lang="en-US" dirty="0" smtClean="0">
                <a:latin typeface="+mn-lt"/>
              </a:rPr>
              <a:t>non-critical software </a:t>
            </a:r>
            <a:r>
              <a:rPr lang="en-US" dirty="0">
                <a:latin typeface="+mn-lt"/>
              </a:rPr>
              <a:t>within a single</a:t>
            </a:r>
            <a:r>
              <a:rPr lang="en-US" dirty="0" smtClean="0">
                <a:latin typeface="+mn-lt"/>
              </a:rPr>
              <a:t>, secure </a:t>
            </a:r>
            <a:r>
              <a:rPr lang="en-US" dirty="0">
                <a:latin typeface="+mn-lt"/>
              </a:rPr>
              <a:t>compute platform </a:t>
            </a:r>
          </a:p>
          <a:p>
            <a:pPr lvl="1"/>
            <a:r>
              <a:rPr lang="en-US" dirty="0" smtClean="0">
                <a:latin typeface="+mn-lt"/>
              </a:rPr>
              <a:t>Ref</a:t>
            </a:r>
            <a:r>
              <a:rPr lang="en-US" dirty="0">
                <a:latin typeface="+mn-lt"/>
              </a:rPr>
              <a:t>: </a:t>
            </a:r>
            <a:r>
              <a:rPr lang="en-US" dirty="0" smtClean="0">
                <a:latin typeface="+mn-lt"/>
              </a:rPr>
              <a:t>Joint white paper from Boeing, LM, Honeywell, AFRL, and Northrop from 2009 CPS Week</a:t>
            </a:r>
          </a:p>
        </p:txBody>
      </p:sp>
    </p:spTree>
    <p:extLst>
      <p:ext uri="{BB962C8B-B14F-4D97-AF65-F5344CB8AC3E}">
        <p14:creationId xmlns:p14="http://schemas.microsoft.com/office/powerpoint/2010/main" val="369200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Criticality Levels – Focus on UAS</a:t>
            </a:r>
            <a:endParaRPr lang="en-US" dirty="0">
              <a:latin typeface="+mj-lt"/>
            </a:endParaRPr>
          </a:p>
        </p:txBody>
      </p:sp>
      <p:graphicFrame>
        <p:nvGraphicFramePr>
          <p:cNvPr id="5" name="Group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7489114"/>
              </p:ext>
            </p:extLst>
          </p:nvPr>
        </p:nvGraphicFramePr>
        <p:xfrm>
          <a:off x="304800" y="1371600"/>
          <a:ext cx="8250237" cy="4670425"/>
        </p:xfrm>
        <a:graphic>
          <a:graphicData uri="http://schemas.openxmlformats.org/drawingml/2006/table">
            <a:tbl>
              <a:tblPr/>
              <a:tblGrid>
                <a:gridCol w="2286000"/>
                <a:gridCol w="5964237"/>
              </a:tblGrid>
              <a:tr h="204066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>
                          <a:tab pos="347663" algn="l"/>
                        </a:tabLst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n-lt"/>
                          <a:ea typeface="ＭＳ Ｐゴシック" pitchFamily="-111" charset="-128"/>
                        </a:rPr>
                        <a:t>Flight Critical</a:t>
                      </a:r>
                    </a:p>
                  </a:txBody>
                  <a:tcPr marL="92620" marR="92620" marT="44949" marB="4494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>
                          <a:tab pos="347663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-111" charset="-128"/>
                        </a:rPr>
                        <a:t>Required to prevent ~</a:t>
                      </a:r>
                    </a:p>
                    <a:p>
                      <a:pPr marL="463550" marR="0" lvl="1" indent="-2381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 typeface="Wingdings" pitchFamily="-111" charset="2"/>
                        <a:buChar char="§"/>
                        <a:tabLst>
                          <a:tab pos="347663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-111" charset="-128"/>
                        </a:rPr>
                        <a:t>Unintended loss of life.</a:t>
                      </a:r>
                    </a:p>
                    <a:p>
                      <a:pPr marL="463550" marR="0" lvl="1" indent="-2381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 typeface="Wingdings" pitchFamily="-111" charset="2"/>
                        <a:buChar char="§"/>
                        <a:tabLst>
                          <a:tab pos="347663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-111" charset="-128"/>
                        </a:rPr>
                        <a:t>Unintended reduction of public safety.</a:t>
                      </a:r>
                    </a:p>
                    <a:p>
                      <a:pPr marL="463550" marR="0" lvl="1" indent="-2381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 typeface="Wingdings" pitchFamily="-111" charset="2"/>
                        <a:buChar char="§"/>
                        <a:tabLst>
                          <a:tab pos="347663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-111" charset="-128"/>
                        </a:rPr>
                        <a:t>Substantial damage to the vehicle or its support structure.</a:t>
                      </a:r>
                    </a:p>
                    <a:p>
                      <a:pPr marL="463550" marR="0" lvl="1" indent="-2381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 typeface="Wingdings" pitchFamily="-111" charset="2"/>
                        <a:buChar char="§"/>
                        <a:tabLst>
                          <a:tab pos="347663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-111" charset="-128"/>
                        </a:rPr>
                        <a:t>Loss of vehicle</a:t>
                      </a:r>
                    </a:p>
                    <a:p>
                      <a:pPr marL="463550" marR="0" lvl="1" indent="-2381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 typeface="Wingdings" pitchFamily="-111" charset="2"/>
                        <a:buChar char="§"/>
                        <a:tabLst>
                          <a:tab pos="347663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-111" charset="-128"/>
                        </a:rPr>
                        <a:t>Unintended event (e.g., crash) into politically sensitive area</a:t>
                      </a:r>
                    </a:p>
                  </a:txBody>
                  <a:tcPr marL="92620" marR="92620" marT="44949" marB="449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CD9"/>
                    </a:solidFill>
                  </a:tcPr>
                </a:tc>
              </a:tr>
              <a:tr h="150420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>
                          <a:tab pos="347663" algn="l"/>
                        </a:tabLst>
                      </a:pPr>
                      <a:r>
                        <a:rPr kumimoji="0" lang="en-US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n-lt"/>
                          <a:ea typeface="ＭＳ Ｐゴシック" pitchFamily="-111" charset="-128"/>
                        </a:rPr>
                        <a:t>Mission Critical</a:t>
                      </a:r>
                    </a:p>
                  </a:txBody>
                  <a:tcPr marL="92620" marR="92620" marT="44949" marB="4494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>
                          <a:tab pos="347663" algn="l"/>
                        </a:tabLst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-111" charset="-128"/>
                        </a:rPr>
                        <a:t>Required to prevent ~</a:t>
                      </a:r>
                    </a:p>
                    <a:p>
                      <a:pPr marL="457200" marR="0" lvl="1" indent="-2317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 typeface="Wingdings" pitchFamily="-111" charset="2"/>
                        <a:buChar char="§"/>
                        <a:tabLst>
                          <a:tab pos="347663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-111" charset="-128"/>
                        </a:rPr>
                        <a:t>Unintended loss of the vehicle’s function (mission sensors or other effectors).</a:t>
                      </a:r>
                    </a:p>
                    <a:p>
                      <a:pPr marL="457200" marR="0" lvl="1" indent="-2317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 typeface="Wingdings" pitchFamily="-111" charset="2"/>
                        <a:buChar char="§"/>
                        <a:tabLst>
                          <a:tab pos="347663" algn="l"/>
                        </a:tabLst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-111" charset="-128"/>
                        </a:rPr>
                        <a:t>Unintended loss of support structure function (e.g., ability of operator to use on-board UAV sensors).</a:t>
                      </a:r>
                    </a:p>
                  </a:txBody>
                  <a:tcPr marL="92620" marR="92620" marT="44949" marB="449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1255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>
                          <a:tab pos="347663" algn="l"/>
                        </a:tabLst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+mn-lt"/>
                          <a:ea typeface="ＭＳ Ｐゴシック" pitchFamily="-111" charset="-128"/>
                        </a:rPr>
                        <a:t>Maintenance Critical</a:t>
                      </a:r>
                    </a:p>
                  </a:txBody>
                  <a:tcPr marL="92620" marR="92620" marT="44949" marB="44949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F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Tx/>
                        <a:buNone/>
                        <a:tabLst>
                          <a:tab pos="347663" algn="l"/>
                        </a:tabLst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-111" charset="-128"/>
                        </a:rPr>
                        <a:t>Required to prevent ~</a:t>
                      </a:r>
                    </a:p>
                    <a:p>
                      <a:pPr marL="457200" marR="0" lvl="1" indent="-2317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 typeface="Wingdings" pitchFamily="-111" charset="2"/>
                        <a:buChar char="§"/>
                        <a:tabLst>
                          <a:tab pos="347663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-111" charset="-128"/>
                        </a:rPr>
                        <a:t>Inefficient use of the vehicle’s resources.</a:t>
                      </a:r>
                    </a:p>
                    <a:p>
                      <a:pPr marL="457200" marR="0" lvl="1" indent="-23177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0"/>
                        </a:spcAft>
                        <a:buClrTx/>
                        <a:buSzTx/>
                        <a:buFont typeface="Wingdings" pitchFamily="-111" charset="2"/>
                        <a:buChar char="§"/>
                        <a:tabLst>
                          <a:tab pos="347663" algn="l"/>
                        </a:tabLst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pitchFamily="-111" charset="-128"/>
                        </a:rPr>
                        <a:t>Inefficient use of ground support structure.</a:t>
                      </a:r>
                    </a:p>
                  </a:txBody>
                  <a:tcPr marL="92620" marR="92620" marT="44949" marB="4494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FE9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029618" y="6248401"/>
            <a:ext cx="48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Red: Boeing Presentation at S5 – June 2011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2541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j-lt"/>
              </a:rPr>
              <a:t>Aerospace Motivation</a:t>
            </a:r>
            <a:endParaRPr lang="en-US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Today most platforms incorporate subsystems with separate levels of criticality</a:t>
            </a:r>
          </a:p>
          <a:p>
            <a:pPr lvl="1"/>
            <a:endParaRPr lang="en-US" dirty="0" smtClean="0">
              <a:latin typeface="+mn-lt"/>
            </a:endParaRPr>
          </a:p>
          <a:p>
            <a:r>
              <a:rPr lang="en-US" dirty="0" smtClean="0">
                <a:latin typeface="+mn-lt"/>
              </a:rPr>
              <a:t>Would like to evolve to more integrated platforms / systems that can be developed, meet stringent requirements for cost, SWAP, and be certified airworthy as rapidly as possible</a:t>
            </a:r>
          </a:p>
          <a:p>
            <a:pPr lvl="1"/>
            <a:r>
              <a:rPr lang="en-US" dirty="0" smtClean="0">
                <a:latin typeface="+mn-lt"/>
              </a:rPr>
              <a:t>Reduced number of processors and you reduce the weight, power required, heat generated, and cost</a:t>
            </a:r>
            <a:r>
              <a:rPr lang="en-US" dirty="0">
                <a:latin typeface="+mn-lt"/>
              </a:rPr>
              <a:t> </a:t>
            </a:r>
            <a:r>
              <a:rPr lang="en-US" dirty="0" smtClean="0">
                <a:latin typeface="+mn-lt"/>
              </a:rPr>
              <a:t>to build, but</a:t>
            </a:r>
          </a:p>
          <a:p>
            <a:pPr lvl="1"/>
            <a:r>
              <a:rPr lang="en-US" dirty="0" smtClean="0">
                <a:latin typeface="+mn-lt"/>
              </a:rPr>
              <a:t>Increase risk in development, verification, validation, and certification</a:t>
            </a:r>
          </a:p>
        </p:txBody>
      </p:sp>
    </p:spTree>
    <p:extLst>
      <p:ext uri="{BB962C8B-B14F-4D97-AF65-F5344CB8AC3E}">
        <p14:creationId xmlns:p14="http://schemas.microsoft.com/office/powerpoint/2010/main" val="27950516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+mj-lt"/>
              </a:rPr>
              <a:t>Some Initial Thoughts – From </a:t>
            </a:r>
            <a:r>
              <a:rPr lang="en-US" altLang="en-US" dirty="0">
                <a:latin typeface="+mj-lt"/>
              </a:rPr>
              <a:t>AFRL Safe &amp; Secure Systems &amp; Software Symposium (S5)</a:t>
            </a:r>
            <a:endParaRPr lang="en-US" dirty="0">
              <a:latin typeface="+mj-lt"/>
            </a:endParaRPr>
          </a:p>
        </p:txBody>
      </p:sp>
      <p:pic>
        <p:nvPicPr>
          <p:cNvPr id="4" name="Picture 2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371600"/>
            <a:ext cx="3581400" cy="205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721261"/>
            <a:ext cx="4557712" cy="2947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58772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 from MCAR Whitepaper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143000"/>
            <a:ext cx="6661569" cy="421818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14400" y="5638800"/>
            <a:ext cx="6890169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Not quite but some progress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More challenges with Multi-core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44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Much research progress on CPS with single processors  -- great reference “Mixed Criticality Systems – A  Review”, Burns and Davis, </a:t>
            </a:r>
            <a:r>
              <a:rPr lang="en-US" dirty="0" err="1" smtClean="0"/>
              <a:t>Dept</a:t>
            </a:r>
            <a:r>
              <a:rPr lang="en-US" dirty="0" smtClean="0"/>
              <a:t> of Computer Science, University of York, York, UK</a:t>
            </a:r>
          </a:p>
          <a:p>
            <a:pPr lvl="1"/>
            <a:r>
              <a:rPr lang="en-US" dirty="0" smtClean="0"/>
              <a:t>WCET analysis</a:t>
            </a:r>
          </a:p>
          <a:p>
            <a:pPr lvl="1"/>
            <a:r>
              <a:rPr lang="en-US" dirty="0" smtClean="0"/>
              <a:t>Scheduling models</a:t>
            </a:r>
          </a:p>
          <a:p>
            <a:pPr lvl="2"/>
            <a:r>
              <a:rPr lang="en-US" dirty="0" smtClean="0"/>
              <a:t>Fixed priority scheduling</a:t>
            </a:r>
          </a:p>
          <a:p>
            <a:pPr lvl="2"/>
            <a:r>
              <a:rPr lang="en-US" dirty="0" smtClean="0"/>
              <a:t>Maximize priority of high critical tasks subject to system being schedulable</a:t>
            </a:r>
          </a:p>
          <a:p>
            <a:pPr lvl="2"/>
            <a:r>
              <a:rPr lang="en-US" dirty="0" smtClean="0"/>
              <a:t>Slack Scheduling approaches – low criticality jobs are run in slack created by high criticality jobs using only low criticality execution budgets</a:t>
            </a:r>
          </a:p>
          <a:p>
            <a:r>
              <a:rPr lang="en-US" dirty="0" smtClean="0"/>
              <a:t>Some progress on multi-core but doesn’t seem to have been a research focus over last several years</a:t>
            </a:r>
          </a:p>
          <a:p>
            <a:pPr lvl="1"/>
            <a:r>
              <a:rPr lang="en-US" dirty="0" smtClean="0"/>
              <a:t>Multi-core activity in CPS has been largely in the application side</a:t>
            </a:r>
          </a:p>
          <a:p>
            <a:pPr lvl="1"/>
            <a:r>
              <a:rPr lang="en-US" dirty="0" smtClean="0"/>
              <a:t>Looking at utilization supporting  multiple lower criticality applications including auto infotainment</a:t>
            </a:r>
          </a:p>
          <a:p>
            <a:pPr lvl="1"/>
            <a:r>
              <a:rPr lang="en-US" dirty="0" smtClean="0"/>
              <a:t>Some activity in dynamic scheduling for automotive sensor fusion</a:t>
            </a:r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403A9F4-2153-4E30-848A-357EB84591D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01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PS slides for Davi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CPS slides for David</Template>
  <TotalTime>5766</TotalTime>
  <Words>622</Words>
  <Application>Microsoft Office PowerPoint</Application>
  <PresentationFormat>On-screen Show (4:3)</PresentationFormat>
  <Paragraphs>69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CPS slides for David</vt:lpstr>
      <vt:lpstr>Industry Session – Mixed Criticality and Multi-Core</vt:lpstr>
      <vt:lpstr>Outline</vt:lpstr>
      <vt:lpstr>What do we mean by Criticality</vt:lpstr>
      <vt:lpstr>Mixed Critical Systems Definition</vt:lpstr>
      <vt:lpstr>Criticality Levels – Focus on UAS</vt:lpstr>
      <vt:lpstr>Aerospace Motivation</vt:lpstr>
      <vt:lpstr>Some Initial Thoughts – From AFRL Safe &amp; Secure Systems &amp; Software Symposium (S5)</vt:lpstr>
      <vt:lpstr>Roadmap from MCAR Whitepaper</vt:lpstr>
      <vt:lpstr>Progress</vt:lpstr>
      <vt:lpstr>Future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 Cluster Presentation</dc:title>
  <dc:creator>Nina Amla</dc:creator>
  <cp:lastModifiedBy>decorman</cp:lastModifiedBy>
  <cp:revision>196</cp:revision>
  <dcterms:created xsi:type="dcterms:W3CDTF">2014-12-17T18:20:46Z</dcterms:created>
  <dcterms:modified xsi:type="dcterms:W3CDTF">2015-04-15T19:58:47Z</dcterms:modified>
</cp:coreProperties>
</file>